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5" r:id="rId4"/>
    <p:sldId id="266" r:id="rId5"/>
    <p:sldId id="262" r:id="rId6"/>
    <p:sldId id="269" r:id="rId7"/>
    <p:sldId id="270" r:id="rId8"/>
    <p:sldId id="271" r:id="rId9"/>
    <p:sldId id="272" r:id="rId10"/>
    <p:sldId id="273" r:id="rId11"/>
    <p:sldId id="275" r:id="rId12"/>
    <p:sldId id="274" r:id="rId13"/>
    <p:sldId id="268" r:id="rId14"/>
    <p:sldId id="276" r:id="rId15"/>
    <p:sldId id="261" r:id="rId16"/>
    <p:sldId id="277" r:id="rId17"/>
    <p:sldId id="278" r:id="rId18"/>
    <p:sldId id="259" r:id="rId19"/>
    <p:sldId id="258" r:id="rId20"/>
    <p:sldId id="279" r:id="rId21"/>
    <p:sldId id="281" r:id="rId22"/>
    <p:sldId id="282" r:id="rId23"/>
    <p:sldId id="286" r:id="rId24"/>
    <p:sldId id="288" r:id="rId25"/>
    <p:sldId id="285" r:id="rId26"/>
    <p:sldId id="287" r:id="rId27"/>
    <p:sldId id="280" r:id="rId28"/>
    <p:sldId id="257" r:id="rId29"/>
    <p:sldId id="263" r:id="rId30"/>
    <p:sldId id="267" r:id="rId31"/>
    <p:sldId id="260" r:id="rId32"/>
    <p:sldId id="283" r:id="rId33"/>
    <p:sldId id="284" r:id="rId34"/>
    <p:sldId id="289" r:id="rId35"/>
    <p:sldId id="293" r:id="rId36"/>
    <p:sldId id="294" r:id="rId37"/>
    <p:sldId id="290" r:id="rId38"/>
    <p:sldId id="292" r:id="rId39"/>
    <p:sldId id="304" r:id="rId40"/>
    <p:sldId id="291" r:id="rId41"/>
    <p:sldId id="295" r:id="rId42"/>
    <p:sldId id="296" r:id="rId43"/>
    <p:sldId id="297" r:id="rId44"/>
    <p:sldId id="298" r:id="rId45"/>
    <p:sldId id="299" r:id="rId46"/>
    <p:sldId id="303" r:id="rId47"/>
    <p:sldId id="302" r:id="rId48"/>
    <p:sldId id="301" r:id="rId49"/>
    <p:sldId id="300"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24" autoAdjust="0"/>
    <p:restoredTop sz="94660"/>
  </p:normalViewPr>
  <p:slideViewPr>
    <p:cSldViewPr>
      <p:cViewPr varScale="1">
        <p:scale>
          <a:sx n="59" d="100"/>
          <a:sy n="59" d="100"/>
        </p:scale>
        <p:origin x="-84" y="-222"/>
      </p:cViewPr>
      <p:guideLst>
        <p:guide orient="horz" pos="2160"/>
        <p:guide pos="2880"/>
      </p:guideLst>
    </p:cSldViewPr>
  </p:slideViewPr>
  <p:notesTextViewPr>
    <p:cViewPr>
      <p:scale>
        <a:sx n="100" d="100"/>
        <a:sy n="100" d="100"/>
      </p:scale>
      <p:origin x="0" y="0"/>
    </p:cViewPr>
  </p:notesTextViewPr>
  <p:sorterViewPr>
    <p:cViewPr>
      <p:scale>
        <a:sx n="60" d="100"/>
        <a:sy n="60" d="100"/>
      </p:scale>
      <p:origin x="0" y="356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9F8DDD37-2700-47C7-971B-BB4E4D8EB91C}" type="datetimeFigureOut">
              <a:rPr lang="en-CA" smtClean="0"/>
              <a:t>31/10/2011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4661EE52-344F-43B7-9B0A-2E16D6CD8A84}" type="slidenum">
              <a:rPr lang="en-CA" smtClean="0"/>
              <a:t>‹#›</a:t>
            </a:fld>
            <a:endParaRPr lang="en-CA"/>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F8DDD37-2700-47C7-971B-BB4E4D8EB91C}" type="datetimeFigureOut">
              <a:rPr lang="en-CA" smtClean="0"/>
              <a:t>31/10/2011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F8DDD37-2700-47C7-971B-BB4E4D8EB91C}" type="datetimeFigureOut">
              <a:rPr lang="en-CA" smtClean="0"/>
              <a:t>31/10/2011</a:t>
            </a:fld>
            <a:endParaRPr lang="en-CA"/>
          </a:p>
        </p:txBody>
      </p:sp>
      <p:sp>
        <p:nvSpPr>
          <p:cNvPr id="5" name="Footer Placeholder 4"/>
          <p:cNvSpPr>
            <a:spLocks noGrp="1"/>
          </p:cNvSpPr>
          <p:nvPr>
            <p:ph type="ftr" sz="quarter" idx="11"/>
          </p:nvPr>
        </p:nvSpPr>
        <p:spPr>
          <a:xfrm>
            <a:off x="2640597" y="6377459"/>
            <a:ext cx="3836404" cy="365125"/>
          </a:xfrm>
        </p:spPr>
        <p:txBody>
          <a:bodyPr/>
          <a:lstStyle/>
          <a:p>
            <a:endParaRPr lang="en-CA"/>
          </a:p>
        </p:txBody>
      </p:sp>
      <p:sp>
        <p:nvSpPr>
          <p:cNvPr id="6" name="Slide Number Placeholder 5"/>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F8DDD37-2700-47C7-971B-BB4E4D8EB91C}" type="datetimeFigureOut">
              <a:rPr lang="en-CA" smtClean="0"/>
              <a:t>31/10/2011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F8DDD37-2700-47C7-971B-BB4E4D8EB91C}" type="datetimeFigureOut">
              <a:rPr lang="en-CA" smtClean="0"/>
              <a:t>31/10/2011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4661EE52-344F-43B7-9B0A-2E16D6CD8A84}" type="slidenum">
              <a:rPr lang="en-CA" smtClean="0"/>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F8DDD37-2700-47C7-971B-BB4E4D8EB91C}" type="datetimeFigureOut">
              <a:rPr lang="en-CA" smtClean="0"/>
              <a:t>31/10/2011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F8DDD37-2700-47C7-971B-BB4E4D8EB91C}" type="datetimeFigureOut">
              <a:rPr lang="en-CA" smtClean="0"/>
              <a:t>31/10/2011</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F8DDD37-2700-47C7-971B-BB4E4D8EB91C}" type="datetimeFigureOut">
              <a:rPr lang="en-CA" smtClean="0"/>
              <a:t>31/10/2011</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8DDD37-2700-47C7-971B-BB4E4D8EB91C}" type="datetimeFigureOut">
              <a:rPr lang="en-CA" smtClean="0"/>
              <a:t>31/10/2011</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4661EE52-344F-43B7-9B0A-2E16D6CD8A84}"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F8DDD37-2700-47C7-971B-BB4E4D8EB91C}" type="datetimeFigureOut">
              <a:rPr lang="en-CA" smtClean="0"/>
              <a:t>31/10/2011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4661EE52-344F-43B7-9B0A-2E16D6CD8A84}" type="slidenum">
              <a:rPr lang="en-CA" smtClean="0"/>
              <a:t>‹#›</a:t>
            </a:fld>
            <a:endParaRPr lang="en-CA"/>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9F8DDD37-2700-47C7-971B-BB4E4D8EB91C}" type="datetimeFigureOut">
              <a:rPr lang="en-CA" smtClean="0"/>
              <a:t>31/10/2011</a:t>
            </a:fld>
            <a:endParaRPr lang="en-CA"/>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CA"/>
          </a:p>
        </p:txBody>
      </p:sp>
      <p:sp>
        <p:nvSpPr>
          <p:cNvPr id="7" name="Slide Number Placeholder 6"/>
          <p:cNvSpPr>
            <a:spLocks noGrp="1"/>
          </p:cNvSpPr>
          <p:nvPr>
            <p:ph type="sldNum" sz="quarter" idx="12"/>
          </p:nvPr>
        </p:nvSpPr>
        <p:spPr>
          <a:xfrm>
            <a:off x="8339328" y="1170432"/>
            <a:ext cx="733864" cy="201168"/>
          </a:xfrm>
        </p:spPr>
        <p:txBody>
          <a:bodyPr/>
          <a:lstStyle/>
          <a:p>
            <a:fld id="{4661EE52-344F-43B7-9B0A-2E16D6CD8A84}" type="slidenum">
              <a:rPr lang="en-CA" smtClean="0"/>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9F8DDD37-2700-47C7-971B-BB4E4D8EB91C}" type="datetimeFigureOut">
              <a:rPr lang="en-CA" smtClean="0"/>
              <a:t>31/10/2011</a:t>
            </a:fld>
            <a:endParaRPr lang="en-CA"/>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CA"/>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4661EE52-344F-43B7-9B0A-2E16D6CD8A84}" type="slidenum">
              <a:rPr lang="en-CA" smtClean="0"/>
              <a:t>‹#›</a:t>
            </a:fld>
            <a:endParaRPr lang="en-C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512" y="3212976"/>
            <a:ext cx="8784976" cy="1800200"/>
          </a:xfrm>
        </p:spPr>
        <p:txBody>
          <a:bodyPr anchor="b">
            <a:normAutofit fontScale="90000"/>
          </a:bodyPr>
          <a:lstStyle/>
          <a:p>
            <a:r>
              <a:rPr lang="en-CA" sz="10700" dirty="0" smtClean="0"/>
              <a:t>November 11</a:t>
            </a:r>
            <a:r>
              <a:rPr lang="en-CA" sz="4000" dirty="0" smtClean="0"/>
              <a:t>th</a:t>
            </a:r>
            <a:r>
              <a:rPr lang="en-CA" sz="8000" dirty="0" smtClean="0"/>
              <a:t/>
            </a:r>
            <a:br>
              <a:rPr lang="en-CA" sz="8000" dirty="0" smtClean="0"/>
            </a:br>
            <a:r>
              <a:rPr lang="en-CA" sz="4400" dirty="0" smtClean="0"/>
              <a:t>Veterans Day</a:t>
            </a:r>
            <a:endParaRPr lang="en-CA" sz="8000" dirty="0"/>
          </a:p>
        </p:txBody>
      </p:sp>
      <p:sp>
        <p:nvSpPr>
          <p:cNvPr id="3" name="Subtitle 2"/>
          <p:cNvSpPr>
            <a:spLocks noGrp="1"/>
          </p:cNvSpPr>
          <p:nvPr>
            <p:ph type="subTitle" idx="1"/>
          </p:nvPr>
        </p:nvSpPr>
        <p:spPr>
          <a:xfrm>
            <a:off x="683568" y="5157192"/>
            <a:ext cx="8077200" cy="1499616"/>
          </a:xfrm>
        </p:spPr>
        <p:txBody>
          <a:bodyPr/>
          <a:lstStyle/>
          <a:p>
            <a:r>
              <a:rPr lang="en-CA" dirty="0" smtClean="0"/>
              <a:t>Mr. Wilson</a:t>
            </a:r>
          </a:p>
          <a:p>
            <a:r>
              <a:rPr lang="en-CA" dirty="0" smtClean="0"/>
              <a:t>English Language Arts</a:t>
            </a:r>
          </a:p>
          <a:p>
            <a:r>
              <a:rPr lang="en-CA" dirty="0" smtClean="0"/>
              <a:t>LMAC</a:t>
            </a:r>
          </a:p>
          <a:p>
            <a:r>
              <a:rPr lang="en-CA" dirty="0" smtClean="0"/>
              <a:t>2011</a:t>
            </a:r>
            <a:endParaRPr lang="en-C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1619672" y="1052736"/>
            <a:ext cx="5976664" cy="5323751"/>
          </a:xfrm>
          <a:prstGeom prst="rect">
            <a:avLst/>
          </a:prstGeom>
          <a:noFill/>
          <a:ln w="9525">
            <a:noFill/>
            <a:miter lim="800000"/>
            <a:headEnd/>
            <a:tailEnd/>
          </a:ln>
        </p:spPr>
      </p:pic>
      <p:sp>
        <p:nvSpPr>
          <p:cNvPr id="3" name="Rectangle 2"/>
          <p:cNvSpPr/>
          <p:nvPr/>
        </p:nvSpPr>
        <p:spPr>
          <a:xfrm>
            <a:off x="971600" y="188640"/>
            <a:ext cx="6864572"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Assassination of…</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Rectangle 3"/>
          <p:cNvSpPr/>
          <p:nvPr/>
        </p:nvSpPr>
        <p:spPr>
          <a:xfrm>
            <a:off x="2051720" y="4581128"/>
            <a:ext cx="5087441" cy="1754326"/>
          </a:xfrm>
          <a:prstGeom prst="rect">
            <a:avLst/>
          </a:prstGeom>
          <a:noFill/>
        </p:spPr>
        <p:txBody>
          <a:bodyPr wrap="squar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Archduke Franz Ferdinand</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683568" y="692696"/>
            <a:ext cx="5256584" cy="5386090"/>
          </a:xfrm>
          <a:prstGeom prst="rect">
            <a:avLst/>
          </a:prstGeom>
          <a:noFill/>
        </p:spPr>
        <p:txBody>
          <a:bodyPr wrap="square" rtlCol="0">
            <a:spAutoFit/>
          </a:bodyPr>
          <a:lstStyle/>
          <a:p>
            <a:r>
              <a:rPr lang="en-CA" sz="3200" dirty="0" smtClean="0">
                <a:solidFill>
                  <a:schemeClr val="bg1"/>
                </a:solidFill>
              </a:rPr>
              <a:t>War should be avoided at almost any cost, that war would solve nothing, that the whole of Europe and more besides would be reduced to ruin, and that the loss of life would be so large that whole populations would be decimated.</a:t>
            </a:r>
          </a:p>
          <a:p>
            <a:pPr algn="r"/>
            <a:endParaRPr lang="en-CA" sz="2800" dirty="0" smtClean="0">
              <a:solidFill>
                <a:schemeClr val="bg1"/>
              </a:solidFill>
            </a:endParaRPr>
          </a:p>
          <a:p>
            <a:pPr algn="r"/>
            <a:r>
              <a:rPr lang="en-CA" sz="2800" dirty="0" smtClean="0">
                <a:solidFill>
                  <a:schemeClr val="bg1"/>
                </a:solidFill>
              </a:rPr>
              <a:t>- General Horace Smith-Dorian</a:t>
            </a:r>
            <a:endParaRPr lang="en-CA" sz="2800" dirty="0">
              <a:solidFill>
                <a:schemeClr val="bg1"/>
              </a:solidFill>
            </a:endParaRPr>
          </a:p>
        </p:txBody>
      </p:sp>
      <p:pic>
        <p:nvPicPr>
          <p:cNvPr id="13314" name="Picture 2"/>
          <p:cNvPicPr>
            <a:picLocks noChangeAspect="1" noChangeArrowheads="1"/>
          </p:cNvPicPr>
          <p:nvPr/>
        </p:nvPicPr>
        <p:blipFill>
          <a:blip r:embed="rId2" cstate="print"/>
          <a:srcRect/>
          <a:stretch>
            <a:fillRect/>
          </a:stretch>
        </p:blipFill>
        <p:spPr bwMode="auto">
          <a:xfrm>
            <a:off x="5940152" y="692696"/>
            <a:ext cx="2922266" cy="41044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CA"/>
          </a:p>
        </p:txBody>
      </p:sp>
      <p:sp>
        <p:nvSpPr>
          <p:cNvPr id="3" name="Subtitle 2"/>
          <p:cNvSpPr>
            <a:spLocks noGrp="1"/>
          </p:cNvSpPr>
          <p:nvPr>
            <p:ph type="subTitle" idx="1"/>
          </p:nvPr>
        </p:nvSpPr>
        <p:spPr/>
        <p:txBody>
          <a:bodyPr>
            <a:normAutofit/>
          </a:bodyPr>
          <a:lstStyle/>
          <a:p>
            <a:r>
              <a:rPr lang="en-CA" sz="4800" dirty="0" smtClean="0"/>
              <a:t>Did you get all that...?</a:t>
            </a:r>
            <a:endParaRPr lang="en-CA" sz="4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Outbreak – Notes Review</a:t>
            </a:r>
            <a:endParaRPr lang="en-CA" dirty="0"/>
          </a:p>
        </p:txBody>
      </p:sp>
      <p:sp>
        <p:nvSpPr>
          <p:cNvPr id="3" name="Content Placeholder 2"/>
          <p:cNvSpPr>
            <a:spLocks noGrp="1"/>
          </p:cNvSpPr>
          <p:nvPr>
            <p:ph idx="1"/>
          </p:nvPr>
        </p:nvSpPr>
        <p:spPr/>
        <p:txBody>
          <a:bodyPr>
            <a:normAutofit lnSpcReduction="10000"/>
          </a:bodyPr>
          <a:lstStyle/>
          <a:p>
            <a:r>
              <a:rPr lang="en-CA" dirty="0" smtClean="0"/>
              <a:t>Arms Race - between England/Germany </a:t>
            </a:r>
          </a:p>
          <a:p>
            <a:pPr lvl="2"/>
            <a:r>
              <a:rPr lang="en-CA" dirty="0" smtClean="0"/>
              <a:t>the British Dreadnought</a:t>
            </a:r>
          </a:p>
          <a:p>
            <a:r>
              <a:rPr lang="en-CA" dirty="0" smtClean="0"/>
              <a:t>New weaponry – old tactics</a:t>
            </a:r>
          </a:p>
          <a:p>
            <a:pPr lvl="2"/>
            <a:r>
              <a:rPr lang="en-CA" sz="2000" dirty="0" smtClean="0"/>
              <a:t>The U-Boat; the machine gun; the grenade; the airplane; chemical warfare; tanks; etc.</a:t>
            </a:r>
          </a:p>
          <a:p>
            <a:r>
              <a:rPr lang="en-CA" dirty="0" smtClean="0"/>
              <a:t>“Mobilization” = preparing for war</a:t>
            </a:r>
          </a:p>
          <a:p>
            <a:r>
              <a:rPr lang="en-CA" dirty="0" smtClean="0"/>
              <a:t>Communication = old and slow</a:t>
            </a:r>
          </a:p>
          <a:p>
            <a:r>
              <a:rPr lang="en-CA" dirty="0" smtClean="0"/>
              <a:t>The Alliance system = very messy</a:t>
            </a:r>
          </a:p>
          <a:p>
            <a:r>
              <a:rPr lang="en-CA" dirty="0" smtClean="0"/>
              <a:t>Assassination of Archduke Ferdinand = the last straw.</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par>
                                <p:cTn id="18" presetID="4" presetClass="entr" presetSubtype="16"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ox(i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heckerboard(across)">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diamond(in)">
                                      <p:cBhvr>
                                        <p:cTn id="30" dur="20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p:cTn id="35"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b">
            <a:noAutofit/>
          </a:bodyPr>
          <a:lstStyle/>
          <a:p>
            <a:r>
              <a:rPr lang="en-CA" sz="7200" dirty="0" smtClean="0"/>
              <a:t>The “Great” War...</a:t>
            </a:r>
            <a:endParaRPr lang="en-CA" sz="7200" dirty="0"/>
          </a:p>
        </p:txBody>
      </p:sp>
      <p:sp>
        <p:nvSpPr>
          <p:cNvPr id="5" name="Subtitle 4"/>
          <p:cNvSpPr>
            <a:spLocks noGrp="1"/>
          </p:cNvSpPr>
          <p:nvPr>
            <p:ph type="subTitle" idx="1"/>
          </p:nvPr>
        </p:nvSpPr>
        <p:spPr/>
        <p:txBody>
          <a:bodyPr/>
          <a:lstStyle/>
          <a:p>
            <a:endParaRPr lang="en-CA"/>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339752" y="0"/>
            <a:ext cx="1704975" cy="2676525"/>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39552" y="0"/>
            <a:ext cx="1828800" cy="2505075"/>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4067944" y="0"/>
            <a:ext cx="1847850" cy="2476500"/>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539552" y="2564904"/>
            <a:ext cx="1847850" cy="2476500"/>
          </a:xfrm>
          <a:prstGeom prst="rect">
            <a:avLst/>
          </a:prstGeom>
          <a:noFill/>
          <a:ln w="9525">
            <a:noFill/>
            <a:miter lim="800000"/>
            <a:headEnd/>
            <a:tailEnd/>
          </a:ln>
        </p:spPr>
      </p:pic>
      <p:pic>
        <p:nvPicPr>
          <p:cNvPr id="4102" name="Picture 6"/>
          <p:cNvPicPr>
            <a:picLocks noChangeAspect="1" noChangeArrowheads="1"/>
          </p:cNvPicPr>
          <p:nvPr/>
        </p:nvPicPr>
        <p:blipFill>
          <a:blip r:embed="rId6" cstate="print"/>
          <a:srcRect/>
          <a:stretch>
            <a:fillRect/>
          </a:stretch>
        </p:blipFill>
        <p:spPr bwMode="auto">
          <a:xfrm>
            <a:off x="2411760" y="2708920"/>
            <a:ext cx="1619250" cy="2819400"/>
          </a:xfrm>
          <a:prstGeom prst="rect">
            <a:avLst/>
          </a:prstGeom>
          <a:noFill/>
          <a:ln w="9525">
            <a:noFill/>
            <a:miter lim="800000"/>
            <a:headEnd/>
            <a:tailEnd/>
          </a:ln>
        </p:spPr>
      </p:pic>
      <p:pic>
        <p:nvPicPr>
          <p:cNvPr id="4103" name="Picture 7"/>
          <p:cNvPicPr>
            <a:picLocks noChangeAspect="1" noChangeArrowheads="1"/>
          </p:cNvPicPr>
          <p:nvPr/>
        </p:nvPicPr>
        <p:blipFill>
          <a:blip r:embed="rId7" cstate="print"/>
          <a:srcRect/>
          <a:stretch>
            <a:fillRect/>
          </a:stretch>
        </p:blipFill>
        <p:spPr bwMode="auto">
          <a:xfrm>
            <a:off x="4067944" y="2492896"/>
            <a:ext cx="1628775" cy="2800350"/>
          </a:xfrm>
          <a:prstGeom prst="rect">
            <a:avLst/>
          </a:prstGeom>
          <a:noFill/>
          <a:ln w="9525">
            <a:noFill/>
            <a:miter lim="800000"/>
            <a:headEnd/>
            <a:tailEnd/>
          </a:ln>
        </p:spPr>
      </p:pic>
      <p:pic>
        <p:nvPicPr>
          <p:cNvPr id="4104" name="Picture 8"/>
          <p:cNvPicPr>
            <a:picLocks noChangeAspect="1" noChangeArrowheads="1"/>
          </p:cNvPicPr>
          <p:nvPr/>
        </p:nvPicPr>
        <p:blipFill>
          <a:blip r:embed="rId8" cstate="print"/>
          <a:srcRect/>
          <a:stretch>
            <a:fillRect/>
          </a:stretch>
        </p:blipFill>
        <p:spPr bwMode="auto">
          <a:xfrm>
            <a:off x="5940152" y="0"/>
            <a:ext cx="2143125" cy="2143125"/>
          </a:xfrm>
          <a:prstGeom prst="rect">
            <a:avLst/>
          </a:prstGeom>
          <a:noFill/>
          <a:ln w="9525">
            <a:noFill/>
            <a:miter lim="800000"/>
            <a:headEnd/>
            <a:tailEnd/>
          </a:ln>
        </p:spPr>
      </p:pic>
      <p:pic>
        <p:nvPicPr>
          <p:cNvPr id="4105" name="Picture 9"/>
          <p:cNvPicPr>
            <a:picLocks noChangeAspect="1" noChangeArrowheads="1"/>
          </p:cNvPicPr>
          <p:nvPr/>
        </p:nvPicPr>
        <p:blipFill>
          <a:blip r:embed="rId9" cstate="print"/>
          <a:srcRect/>
          <a:stretch>
            <a:fillRect/>
          </a:stretch>
        </p:blipFill>
        <p:spPr bwMode="auto">
          <a:xfrm>
            <a:off x="6156176" y="2132856"/>
            <a:ext cx="2987824" cy="4446167"/>
          </a:xfrm>
          <a:prstGeom prst="rect">
            <a:avLst/>
          </a:prstGeom>
          <a:noFill/>
          <a:ln w="9525">
            <a:noFill/>
            <a:miter lim="800000"/>
            <a:headEnd/>
            <a:tailEnd/>
          </a:ln>
        </p:spPr>
      </p:pic>
      <p:sp>
        <p:nvSpPr>
          <p:cNvPr id="10" name="Rectangle 9"/>
          <p:cNvSpPr/>
          <p:nvPr/>
        </p:nvSpPr>
        <p:spPr>
          <a:xfrm>
            <a:off x="1187624" y="5589240"/>
            <a:ext cx="3909340"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Recruitment</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899592" y="1028781"/>
            <a:ext cx="7344816" cy="5829219"/>
          </a:xfrm>
          <a:prstGeom prst="rect">
            <a:avLst/>
          </a:prstGeom>
          <a:noFill/>
          <a:ln w="9525">
            <a:noFill/>
            <a:miter lim="800000"/>
            <a:headEnd/>
            <a:tailEnd/>
          </a:ln>
        </p:spPr>
      </p:pic>
      <p:sp>
        <p:nvSpPr>
          <p:cNvPr id="3" name="Rectangle 2"/>
          <p:cNvSpPr/>
          <p:nvPr/>
        </p:nvSpPr>
        <p:spPr>
          <a:xfrm>
            <a:off x="1403648" y="0"/>
            <a:ext cx="5906489"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Schlieffen</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Plan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1" y="1280302"/>
            <a:ext cx="9144000" cy="5577699"/>
          </a:xfrm>
          <a:prstGeom prst="rect">
            <a:avLst/>
          </a:prstGeom>
          <a:noFill/>
          <a:ln w="9525">
            <a:noFill/>
            <a:miter lim="800000"/>
            <a:headEnd/>
            <a:tailEnd/>
          </a:ln>
        </p:spPr>
      </p:pic>
      <p:sp>
        <p:nvSpPr>
          <p:cNvPr id="3" name="Rectangle 2"/>
          <p:cNvSpPr/>
          <p:nvPr/>
        </p:nvSpPr>
        <p:spPr>
          <a:xfrm>
            <a:off x="2627784" y="260648"/>
            <a:ext cx="3657668"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Result?</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Rectangle 2"/>
          <p:cNvSpPr/>
          <p:nvPr/>
        </p:nvSpPr>
        <p:spPr>
          <a:xfrm>
            <a:off x="323528" y="332656"/>
            <a:ext cx="4088042"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Trenches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332656"/>
            <a:ext cx="9144000" cy="6309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p:cNvSpPr txBox="1"/>
          <p:nvPr/>
        </p:nvSpPr>
        <p:spPr>
          <a:xfrm>
            <a:off x="1331640" y="2420888"/>
            <a:ext cx="6624736" cy="1323439"/>
          </a:xfrm>
          <a:prstGeom prst="rect">
            <a:avLst/>
          </a:prstGeom>
          <a:noFill/>
        </p:spPr>
        <p:txBody>
          <a:bodyPr wrap="square" rtlCol="0">
            <a:spAutoFit/>
          </a:bodyPr>
          <a:lstStyle/>
          <a:p>
            <a:r>
              <a:rPr lang="en-CA" sz="4000" dirty="0" smtClean="0">
                <a:solidFill>
                  <a:schemeClr val="bg1"/>
                </a:solidFill>
              </a:rPr>
              <a:t>Why do we observe Veterans Day on November 11</a:t>
            </a:r>
            <a:r>
              <a:rPr lang="en-CA" sz="4000" baseline="30000" dirty="0" smtClean="0">
                <a:solidFill>
                  <a:schemeClr val="bg1"/>
                </a:solidFill>
              </a:rPr>
              <a:t>th</a:t>
            </a:r>
            <a:r>
              <a:rPr lang="en-CA" sz="4000" dirty="0" smtClean="0">
                <a:solidFill>
                  <a:schemeClr val="bg1"/>
                </a:solidFill>
              </a:rPr>
              <a:t>?</a:t>
            </a:r>
            <a:endParaRPr lang="en-CA" sz="4000"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0" y="1179095"/>
            <a:ext cx="9144000" cy="5678905"/>
          </a:xfrm>
          <a:prstGeom prst="rect">
            <a:avLst/>
          </a:prstGeom>
          <a:noFill/>
          <a:ln w="9525">
            <a:noFill/>
            <a:miter lim="800000"/>
            <a:headEnd/>
            <a:tailEnd/>
          </a:ln>
        </p:spPr>
      </p:pic>
      <p:sp>
        <p:nvSpPr>
          <p:cNvPr id="3" name="Rectangle 2"/>
          <p:cNvSpPr/>
          <p:nvPr/>
        </p:nvSpPr>
        <p:spPr>
          <a:xfrm>
            <a:off x="1835696" y="260648"/>
            <a:ext cx="5336910"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Machine Gun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 y="0"/>
            <a:ext cx="9144001" cy="6858000"/>
          </a:xfrm>
          <a:prstGeom prst="rect">
            <a:avLst/>
          </a:prstGeom>
          <a:noFill/>
          <a:ln w="9525">
            <a:noFill/>
            <a:miter lim="800000"/>
            <a:headEnd/>
            <a:tailEnd/>
          </a:ln>
        </p:spPr>
      </p:pic>
      <p:sp>
        <p:nvSpPr>
          <p:cNvPr id="3" name="Rectangle 2"/>
          <p:cNvSpPr/>
          <p:nvPr/>
        </p:nvSpPr>
        <p:spPr>
          <a:xfrm>
            <a:off x="2411351" y="260648"/>
            <a:ext cx="3844001"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Barbed Wire</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0" y="548680"/>
            <a:ext cx="9144000" cy="5771745"/>
          </a:xfrm>
          <a:prstGeom prst="rect">
            <a:avLst/>
          </a:prstGeom>
          <a:noFill/>
          <a:ln w="9525">
            <a:noFill/>
            <a:miter lim="800000"/>
            <a:headEnd/>
            <a:tailEnd/>
          </a:ln>
        </p:spPr>
      </p:pic>
      <p:sp>
        <p:nvSpPr>
          <p:cNvPr id="3" name="Rectangle 2"/>
          <p:cNvSpPr/>
          <p:nvPr/>
        </p:nvSpPr>
        <p:spPr>
          <a:xfrm>
            <a:off x="2843808" y="620688"/>
            <a:ext cx="2618024"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Artillery</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827584" y="1116583"/>
            <a:ext cx="7596336" cy="5741417"/>
          </a:xfrm>
          <a:prstGeom prst="rect">
            <a:avLst/>
          </a:prstGeom>
          <a:noFill/>
          <a:ln w="9525">
            <a:noFill/>
            <a:miter lim="800000"/>
            <a:headEnd/>
            <a:tailEnd/>
          </a:ln>
        </p:spPr>
      </p:pic>
      <p:sp>
        <p:nvSpPr>
          <p:cNvPr id="3" name="Rectangle 2"/>
          <p:cNvSpPr/>
          <p:nvPr/>
        </p:nvSpPr>
        <p:spPr>
          <a:xfrm>
            <a:off x="2483768" y="188640"/>
            <a:ext cx="3903826"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Mustard Gas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0" y="620688"/>
            <a:ext cx="9144000" cy="56616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251520" y="978350"/>
            <a:ext cx="8676456" cy="5879650"/>
          </a:xfrm>
          <a:prstGeom prst="rect">
            <a:avLst/>
          </a:prstGeom>
          <a:noFill/>
          <a:ln w="9525">
            <a:noFill/>
            <a:miter lim="800000"/>
            <a:headEnd/>
            <a:tailEnd/>
          </a:ln>
        </p:spPr>
      </p:pic>
      <p:sp>
        <p:nvSpPr>
          <p:cNvPr id="3" name="Rectangle 2"/>
          <p:cNvSpPr/>
          <p:nvPr/>
        </p:nvSpPr>
        <p:spPr>
          <a:xfrm>
            <a:off x="3131840" y="0"/>
            <a:ext cx="2545890"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Horses?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0" y="1268760"/>
            <a:ext cx="9144000" cy="5120640"/>
          </a:xfrm>
          <a:prstGeom prst="rect">
            <a:avLst/>
          </a:prstGeom>
          <a:noFill/>
          <a:ln w="9525">
            <a:noFill/>
            <a:miter lim="800000"/>
            <a:headEnd/>
            <a:tailEnd/>
          </a:ln>
        </p:spPr>
      </p:pic>
      <p:sp>
        <p:nvSpPr>
          <p:cNvPr id="3" name="Rectangle 2"/>
          <p:cNvSpPr/>
          <p:nvPr/>
        </p:nvSpPr>
        <p:spPr>
          <a:xfrm>
            <a:off x="455268" y="260648"/>
            <a:ext cx="7900111"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Horses with Gas masks…?</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srcRect/>
          <a:stretch>
            <a:fillRect/>
          </a:stretch>
        </p:blipFill>
        <p:spPr bwMode="auto">
          <a:xfrm>
            <a:off x="0" y="620688"/>
            <a:ext cx="9144000" cy="5412435"/>
          </a:xfrm>
          <a:prstGeom prst="rect">
            <a:avLst/>
          </a:prstGeom>
          <a:noFill/>
          <a:ln w="9525">
            <a:noFill/>
            <a:miter lim="800000"/>
            <a:headEnd/>
            <a:tailEnd/>
          </a:ln>
          <a:effectLst/>
        </p:spPr>
      </p:pic>
      <p:sp>
        <p:nvSpPr>
          <p:cNvPr id="5" name="Rectangle 4"/>
          <p:cNvSpPr/>
          <p:nvPr/>
        </p:nvSpPr>
        <p:spPr>
          <a:xfrm>
            <a:off x="1691680" y="620688"/>
            <a:ext cx="5285999" cy="923330"/>
          </a:xfrm>
          <a:prstGeom prst="rect">
            <a:avLst/>
          </a:prstGeom>
          <a:noFill/>
        </p:spPr>
        <p:txBody>
          <a:bodyPr wrap="none" lIns="91440" tIns="45720" rIns="91440" bIns="45720">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“No-Man’s Land”</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bwMode="auto">
          <a:xfrm>
            <a:off x="0" y="332656"/>
            <a:ext cx="9144000" cy="5669312"/>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467544" y="6165304"/>
            <a:ext cx="8136904" cy="369332"/>
          </a:xfrm>
          <a:prstGeom prst="rect">
            <a:avLst/>
          </a:prstGeom>
          <a:noFill/>
        </p:spPr>
        <p:txBody>
          <a:bodyPr wrap="square" rtlCol="0">
            <a:spAutoFit/>
          </a:bodyPr>
          <a:lstStyle/>
          <a:p>
            <a:pPr>
              <a:spcBef>
                <a:spcPct val="50000"/>
              </a:spcBef>
            </a:pPr>
            <a:r>
              <a:rPr lang="en-CA" dirty="0"/>
              <a:t>b</a:t>
            </a:r>
            <a:r>
              <a:rPr lang="en-CA" dirty="0" smtClean="0"/>
              <a:t>y Christopher Williams (1873-1934)</a:t>
            </a:r>
            <a:endParaRPr lang="en-C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467544" y="548680"/>
            <a:ext cx="7920880" cy="369332"/>
          </a:xfrm>
          <a:prstGeom prst="rect">
            <a:avLst/>
          </a:prstGeom>
          <a:noFill/>
        </p:spPr>
        <p:txBody>
          <a:bodyPr wrap="square" rtlCol="0">
            <a:spAutoFit/>
          </a:bodyPr>
          <a:lstStyle/>
          <a:p>
            <a:r>
              <a:rPr lang="en-CA" dirty="0">
                <a:solidFill>
                  <a:schemeClr val="bg1"/>
                </a:solidFill>
              </a:rPr>
              <a:t>b</a:t>
            </a:r>
            <a:r>
              <a:rPr lang="en-CA" dirty="0" smtClean="0">
                <a:solidFill>
                  <a:schemeClr val="bg1"/>
                </a:solidFill>
              </a:rPr>
              <a:t>y John McRae House, Guelph ,Ontario</a:t>
            </a:r>
            <a:endParaRPr lang="en-CA" dirty="0">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404664"/>
            <a:ext cx="9144000" cy="6021288"/>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4000" cy="68812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755576" y="764704"/>
            <a:ext cx="7056784" cy="5112568"/>
          </a:xfrm>
        </p:spPr>
        <p:txBody>
          <a:bodyPr>
            <a:normAutofit fontScale="85000" lnSpcReduction="10000"/>
          </a:bodyPr>
          <a:lstStyle/>
          <a:p>
            <a:pPr marL="0" indent="0">
              <a:buNone/>
            </a:pPr>
            <a:r>
              <a:rPr lang="en-CA" sz="4400" dirty="0" smtClean="0">
                <a:solidFill>
                  <a:schemeClr val="bg1"/>
                </a:solidFill>
              </a:rPr>
              <a:t>In Flanders fields, the poppies blow </a:t>
            </a:r>
            <a:endParaRPr lang="en-CA" sz="4400" dirty="0" smtClean="0">
              <a:solidFill>
                <a:schemeClr val="bg1"/>
              </a:solidFill>
            </a:endParaRPr>
          </a:p>
          <a:p>
            <a:pPr marL="0" indent="0">
              <a:buNone/>
            </a:pPr>
            <a:r>
              <a:rPr lang="en-CA" sz="4400" dirty="0" smtClean="0">
                <a:solidFill>
                  <a:schemeClr val="bg1"/>
                </a:solidFill>
              </a:rPr>
              <a:t>Between </a:t>
            </a:r>
            <a:r>
              <a:rPr lang="en-CA" sz="4400" dirty="0" smtClean="0">
                <a:solidFill>
                  <a:schemeClr val="bg1"/>
                </a:solidFill>
              </a:rPr>
              <a:t>the crosses, row on row, </a:t>
            </a:r>
            <a:endParaRPr lang="en-CA" sz="4400" dirty="0" smtClean="0">
              <a:solidFill>
                <a:schemeClr val="bg1"/>
              </a:solidFill>
            </a:endParaRPr>
          </a:p>
          <a:p>
            <a:pPr marL="0" indent="0">
              <a:buNone/>
            </a:pPr>
            <a:r>
              <a:rPr lang="en-CA" sz="4400" dirty="0" smtClean="0">
                <a:solidFill>
                  <a:schemeClr val="bg1"/>
                </a:solidFill>
              </a:rPr>
              <a:t>That </a:t>
            </a:r>
            <a:r>
              <a:rPr lang="en-CA" sz="4400" dirty="0" smtClean="0">
                <a:solidFill>
                  <a:schemeClr val="bg1"/>
                </a:solidFill>
              </a:rPr>
              <a:t>mark our place; and in the sky </a:t>
            </a:r>
            <a:endParaRPr lang="en-CA" sz="4400" dirty="0" smtClean="0">
              <a:solidFill>
                <a:schemeClr val="bg1"/>
              </a:solidFill>
            </a:endParaRPr>
          </a:p>
          <a:p>
            <a:pPr marL="0" indent="0">
              <a:buNone/>
            </a:pPr>
            <a:r>
              <a:rPr lang="en-CA" sz="4400" dirty="0" smtClean="0">
                <a:solidFill>
                  <a:schemeClr val="bg1"/>
                </a:solidFill>
              </a:rPr>
              <a:t>The </a:t>
            </a:r>
            <a:r>
              <a:rPr lang="en-CA" sz="4400" dirty="0" smtClean="0">
                <a:solidFill>
                  <a:schemeClr val="bg1"/>
                </a:solidFill>
              </a:rPr>
              <a:t>larks, still bravely singing, fly </a:t>
            </a:r>
            <a:endParaRPr lang="en-CA" sz="4400" dirty="0" smtClean="0">
              <a:solidFill>
                <a:schemeClr val="bg1"/>
              </a:solidFill>
            </a:endParaRPr>
          </a:p>
          <a:p>
            <a:pPr marL="0" indent="0">
              <a:buNone/>
            </a:pPr>
            <a:r>
              <a:rPr lang="en-CA" sz="4400" dirty="0" smtClean="0">
                <a:solidFill>
                  <a:schemeClr val="bg1"/>
                </a:solidFill>
              </a:rPr>
              <a:t>Scarce </a:t>
            </a:r>
            <a:r>
              <a:rPr lang="en-CA" sz="4400" dirty="0" smtClean="0">
                <a:solidFill>
                  <a:schemeClr val="bg1"/>
                </a:solidFill>
              </a:rPr>
              <a:t>heard amid the guns below... </a:t>
            </a:r>
            <a:endParaRPr lang="en-CA" sz="4400" dirty="0" smtClean="0">
              <a:solidFill>
                <a:schemeClr val="bg1"/>
              </a:solidFill>
            </a:endParaRPr>
          </a:p>
          <a:p>
            <a:pPr marL="0" indent="0" algn="r">
              <a:buNone/>
            </a:pPr>
            <a:r>
              <a:rPr lang="en-CA" sz="4400" dirty="0" smtClean="0">
                <a:solidFill>
                  <a:schemeClr val="bg1"/>
                </a:solidFill>
              </a:rPr>
              <a:t>J. McRae</a:t>
            </a:r>
            <a:endParaRPr lang="en-CA" sz="440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The “Great” War – Notes Review</a:t>
            </a:r>
            <a:endParaRPr lang="en-CA" dirty="0"/>
          </a:p>
        </p:txBody>
      </p:sp>
      <p:sp>
        <p:nvSpPr>
          <p:cNvPr id="6" name="Content Placeholder 5"/>
          <p:cNvSpPr>
            <a:spLocks noGrp="1"/>
          </p:cNvSpPr>
          <p:nvPr>
            <p:ph idx="1"/>
          </p:nvPr>
        </p:nvSpPr>
        <p:spPr/>
        <p:txBody>
          <a:bodyPr/>
          <a:lstStyle/>
          <a:p>
            <a:r>
              <a:rPr lang="en-CA" dirty="0" smtClean="0"/>
              <a:t>Recruitment – Mostly volunteers.</a:t>
            </a:r>
          </a:p>
          <a:p>
            <a:r>
              <a:rPr lang="en-CA" dirty="0" smtClean="0"/>
              <a:t>Rations &amp; </a:t>
            </a:r>
            <a:r>
              <a:rPr lang="en-CA" dirty="0" smtClean="0"/>
              <a:t>M</a:t>
            </a:r>
            <a:r>
              <a:rPr lang="en-CA" dirty="0" smtClean="0"/>
              <a:t>ilitary Bonds</a:t>
            </a:r>
          </a:p>
          <a:p>
            <a:r>
              <a:rPr lang="en-CA" dirty="0" smtClean="0"/>
              <a:t>The </a:t>
            </a:r>
            <a:r>
              <a:rPr lang="en-CA" dirty="0" err="1" smtClean="0"/>
              <a:t>Schlieffen</a:t>
            </a:r>
            <a:r>
              <a:rPr lang="en-CA" dirty="0" smtClean="0"/>
              <a:t> Plan</a:t>
            </a:r>
          </a:p>
          <a:p>
            <a:r>
              <a:rPr lang="en-CA" dirty="0" smtClean="0"/>
              <a:t>Trench warfare</a:t>
            </a:r>
          </a:p>
          <a:p>
            <a:r>
              <a:rPr lang="en-CA" dirty="0" smtClean="0"/>
              <a:t>No man’s land</a:t>
            </a:r>
          </a:p>
          <a:p>
            <a:r>
              <a:rPr lang="en-CA" dirty="0" smtClean="0"/>
              <a:t>Machine guns; Artillery; </a:t>
            </a:r>
            <a:r>
              <a:rPr lang="en-CA" dirty="0" smtClean="0"/>
              <a:t>B</a:t>
            </a:r>
            <a:r>
              <a:rPr lang="en-CA" dirty="0" smtClean="0"/>
              <a:t>arbed wire; Mustard gas; horses; etc.</a:t>
            </a:r>
          </a:p>
          <a:p>
            <a:r>
              <a:rPr lang="en-CA" dirty="0" smtClean="0"/>
              <a:t>The result? Old tactics vs. new weaponry = lots of dead people.</a:t>
            </a:r>
          </a:p>
          <a:p>
            <a:endParaRPr lang="en-CA" dirty="0" smtClean="0"/>
          </a:p>
          <a:p>
            <a:endParaRPr lang="en-CA"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b">
            <a:noAutofit/>
          </a:bodyPr>
          <a:lstStyle/>
          <a:p>
            <a:r>
              <a:rPr lang="en-CA" sz="5400" dirty="0" smtClean="0"/>
              <a:t>The War to End All Wars...</a:t>
            </a:r>
            <a:endParaRPr lang="en-CA" sz="5400" dirty="0"/>
          </a:p>
        </p:txBody>
      </p:sp>
      <p:sp>
        <p:nvSpPr>
          <p:cNvPr id="5" name="Subtitle 4"/>
          <p:cNvSpPr>
            <a:spLocks noGrp="1"/>
          </p:cNvSpPr>
          <p:nvPr>
            <p:ph type="subTitle" idx="1"/>
          </p:nvPr>
        </p:nvSpPr>
        <p:spPr/>
        <p:txBody>
          <a:bodyPr/>
          <a:lstStyle/>
          <a:p>
            <a:endParaRPr lang="en-CA"/>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539552" y="188640"/>
            <a:ext cx="8100392" cy="6391716"/>
          </a:xfrm>
          <a:prstGeom prst="rect">
            <a:avLst/>
          </a:prstGeom>
          <a:noFill/>
          <a:ln w="9525">
            <a:noFill/>
            <a:miter lim="800000"/>
            <a:headEnd/>
            <a:tailEnd/>
          </a:ln>
        </p:spPr>
      </p:pic>
      <p:sp>
        <p:nvSpPr>
          <p:cNvPr id="5" name="Rectangle 4"/>
          <p:cNvSpPr/>
          <p:nvPr/>
        </p:nvSpPr>
        <p:spPr>
          <a:xfrm>
            <a:off x="251520" y="188640"/>
            <a:ext cx="8664321" cy="1754326"/>
          </a:xfrm>
          <a:prstGeom prst="rect">
            <a:avLst/>
          </a:prstGeom>
          <a:noFill/>
        </p:spPr>
        <p:txBody>
          <a:bodyPr wrap="squar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Hundred Day Offensive”</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0" y="0"/>
            <a:ext cx="9155784"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0" y="476672"/>
            <a:ext cx="9180303" cy="6021288"/>
          </a:xfrm>
          <a:prstGeom prst="rect">
            <a:avLst/>
          </a:prstGeom>
          <a:noFill/>
          <a:ln w="9525">
            <a:noFill/>
            <a:miter lim="800000"/>
            <a:headEnd/>
            <a:tailEnd/>
          </a:ln>
        </p:spPr>
      </p:pic>
      <p:sp>
        <p:nvSpPr>
          <p:cNvPr id="5" name="Rectangle 4"/>
          <p:cNvSpPr/>
          <p:nvPr/>
        </p:nvSpPr>
        <p:spPr>
          <a:xfrm>
            <a:off x="-137778" y="2967335"/>
            <a:ext cx="9419566" cy="1323439"/>
          </a:xfrm>
          <a:prstGeom prst="rect">
            <a:avLst/>
          </a:prstGeom>
          <a:noFill/>
        </p:spPr>
        <p:txBody>
          <a:bodyPr wrap="none" lIns="91440" tIns="45720" rIns="91440" bIns="45720">
            <a:spAutoFit/>
          </a:bodyPr>
          <a:lstStyle/>
          <a:p>
            <a:pPr algn="ctr"/>
            <a:r>
              <a:rPr lang="en-US" sz="8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November 11</a:t>
            </a:r>
            <a:r>
              <a:rPr lang="en-US" sz="8000" b="1" cap="none" spc="0" baseline="300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a:t>
            </a:r>
            <a:r>
              <a:rPr lang="en-US" sz="8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1918</a:t>
            </a:r>
            <a:endParaRPr lang="en-US" sz="8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0" y="0"/>
            <a:ext cx="9155784" cy="6858000"/>
          </a:xfrm>
          <a:prstGeom prst="rect">
            <a:avLst/>
          </a:prstGeom>
          <a:noFill/>
          <a:ln w="9525">
            <a:noFill/>
            <a:miter lim="800000"/>
            <a:headEnd/>
            <a:tailEnd/>
          </a:ln>
        </p:spPr>
      </p:pic>
      <p:sp>
        <p:nvSpPr>
          <p:cNvPr id="5" name="Rectangle 4"/>
          <p:cNvSpPr/>
          <p:nvPr/>
        </p:nvSpPr>
        <p:spPr>
          <a:xfrm>
            <a:off x="1115616" y="1700808"/>
            <a:ext cx="6880602"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The “Lost” Generation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187624" y="1268760"/>
            <a:ext cx="6768752" cy="3416320"/>
          </a:xfrm>
          <a:prstGeom prst="rect">
            <a:avLst/>
          </a:prstGeom>
          <a:noFill/>
        </p:spPr>
        <p:txBody>
          <a:bodyPr wrap="square" rtlCol="0">
            <a:spAutoFit/>
          </a:bodyPr>
          <a:lstStyle/>
          <a:p>
            <a:r>
              <a:rPr lang="en-CA" sz="3600" dirty="0" smtClean="0">
                <a:solidFill>
                  <a:schemeClr val="bg1"/>
                </a:solidFill>
              </a:rPr>
              <a:t>“You are all a lost generation," Gertrude Stein said to Hemingway. We weren't lost. We knew where we were, all right, but we wouldn't go home.</a:t>
            </a:r>
          </a:p>
          <a:p>
            <a:pPr algn="r"/>
            <a:r>
              <a:rPr lang="en-CA" sz="2800" dirty="0" smtClean="0">
                <a:solidFill>
                  <a:schemeClr val="bg1"/>
                </a:solidFill>
              </a:rPr>
              <a:t>James Thurber</a:t>
            </a:r>
            <a:endParaRPr lang="en-CA" sz="28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692696"/>
            <a:ext cx="9137568" cy="5949280"/>
          </a:xfrm>
          <a:prstGeom prst="rect">
            <a:avLst/>
          </a:prstGeom>
          <a:noFill/>
          <a:ln w="9525">
            <a:noFill/>
            <a:miter lim="800000"/>
            <a:headEnd/>
            <a:tailEnd/>
          </a:ln>
        </p:spPr>
      </p:pic>
      <p:sp>
        <p:nvSpPr>
          <p:cNvPr id="3" name="TextBox 2"/>
          <p:cNvSpPr txBox="1"/>
          <p:nvPr/>
        </p:nvSpPr>
        <p:spPr>
          <a:xfrm>
            <a:off x="395536" y="188640"/>
            <a:ext cx="5256584" cy="369332"/>
          </a:xfrm>
          <a:prstGeom prst="rect">
            <a:avLst/>
          </a:prstGeom>
          <a:noFill/>
        </p:spPr>
        <p:txBody>
          <a:bodyPr wrap="square" rtlCol="0">
            <a:spAutoFit/>
          </a:bodyPr>
          <a:lstStyle/>
          <a:p>
            <a:r>
              <a:rPr lang="en-CA" dirty="0" smtClean="0">
                <a:solidFill>
                  <a:schemeClr val="bg1"/>
                </a:solidFill>
              </a:rPr>
              <a:t>WWI  memorial outside  Ypres, France</a:t>
            </a:r>
            <a:endParaRPr lang="en-CA" dirty="0">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The War to End All Wars </a:t>
            </a:r>
            <a:r>
              <a:rPr lang="en-CA" sz="2400" dirty="0" smtClean="0"/>
              <a:t>– Notes Review</a:t>
            </a:r>
            <a:endParaRPr lang="en-CA" dirty="0"/>
          </a:p>
        </p:txBody>
      </p:sp>
      <p:sp>
        <p:nvSpPr>
          <p:cNvPr id="3" name="Content Placeholder 2"/>
          <p:cNvSpPr>
            <a:spLocks noGrp="1"/>
          </p:cNvSpPr>
          <p:nvPr>
            <p:ph idx="1"/>
          </p:nvPr>
        </p:nvSpPr>
        <p:spPr/>
        <p:txBody>
          <a:bodyPr/>
          <a:lstStyle/>
          <a:p>
            <a:r>
              <a:rPr lang="en-CA" dirty="0" smtClean="0"/>
              <a:t>1914-1918</a:t>
            </a:r>
          </a:p>
          <a:p>
            <a:r>
              <a:rPr lang="en-CA" dirty="0" smtClean="0"/>
              <a:t>The guns stopped on November 11</a:t>
            </a:r>
            <a:r>
              <a:rPr lang="en-CA" baseline="30000" dirty="0" smtClean="0"/>
              <a:t>th</a:t>
            </a:r>
            <a:r>
              <a:rPr lang="en-CA" dirty="0" smtClean="0"/>
              <a:t> 1918</a:t>
            </a:r>
          </a:p>
          <a:p>
            <a:r>
              <a:rPr lang="en-CA" dirty="0" smtClean="0"/>
              <a:t>70 million personnel were involved</a:t>
            </a:r>
          </a:p>
          <a:p>
            <a:r>
              <a:rPr lang="en-CA" dirty="0" smtClean="0"/>
              <a:t>40 million were killed, wounded or missing</a:t>
            </a:r>
          </a:p>
          <a:p>
            <a:r>
              <a:rPr lang="en-CA" dirty="0" smtClean="0"/>
              <a:t>An entire generation “LOST”</a:t>
            </a:r>
          </a:p>
          <a:p>
            <a:r>
              <a:rPr lang="en-CA" dirty="0" smtClean="0"/>
              <a:t>France and Germany were devastated</a:t>
            </a:r>
          </a:p>
          <a:p>
            <a:r>
              <a:rPr lang="en-CA" dirty="0" smtClean="0"/>
              <a:t>Germany forced to pay damages</a:t>
            </a:r>
            <a:endParaRPr lang="en-CA"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b">
            <a:normAutofit/>
          </a:bodyPr>
          <a:lstStyle/>
          <a:p>
            <a:r>
              <a:rPr lang="en-CA" sz="8800" dirty="0" smtClean="0"/>
              <a:t>Inspiration?</a:t>
            </a:r>
            <a:endParaRPr lang="en-CA" sz="8800" dirty="0"/>
          </a:p>
        </p:txBody>
      </p:sp>
      <p:sp>
        <p:nvSpPr>
          <p:cNvPr id="5" name="Subtitle 4"/>
          <p:cNvSpPr>
            <a:spLocks noGrp="1"/>
          </p:cNvSpPr>
          <p:nvPr>
            <p:ph type="subTitle" idx="1"/>
          </p:nvPr>
        </p:nvSpPr>
        <p:spPr/>
        <p:txBody>
          <a:bodyPr/>
          <a:lstStyle/>
          <a:p>
            <a:endParaRPr lang="en-CA"/>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2267744" y="0"/>
            <a:ext cx="4831513" cy="6858000"/>
          </a:xfrm>
          <a:prstGeom prst="rect">
            <a:avLst/>
          </a:prstGeom>
          <a:noFill/>
          <a:ln w="9525">
            <a:noFill/>
            <a:miter lim="800000"/>
            <a:headEnd/>
            <a:tailEnd/>
          </a:ln>
        </p:spPr>
      </p:pic>
      <p:sp>
        <p:nvSpPr>
          <p:cNvPr id="5" name="Rectangle 4"/>
          <p:cNvSpPr/>
          <p:nvPr/>
        </p:nvSpPr>
        <p:spPr>
          <a:xfrm>
            <a:off x="251520" y="3717032"/>
            <a:ext cx="8692893" cy="1477328"/>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Surgeon Lt. Col. John McRae</a:t>
            </a:r>
          </a:p>
          <a:p>
            <a:pPr algn="ctr"/>
            <a:r>
              <a:rPr 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1872-1918</a:t>
            </a:r>
            <a:endParaRPr lang="en-US"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2" cstate="print"/>
          <a:srcRect/>
          <a:stretch>
            <a:fillRect/>
          </a:stretch>
        </p:blipFill>
        <p:spPr bwMode="auto">
          <a:xfrm>
            <a:off x="2267744" y="-22390"/>
            <a:ext cx="4896544" cy="6880390"/>
          </a:xfrm>
          <a:prstGeom prst="rect">
            <a:avLst/>
          </a:prstGeom>
          <a:noFill/>
          <a:ln w="9525">
            <a:noFill/>
            <a:miter lim="800000"/>
            <a:headEnd/>
            <a:tailEnd/>
          </a:ln>
        </p:spPr>
      </p:pic>
      <p:sp>
        <p:nvSpPr>
          <p:cNvPr id="4" name="Rectangle 3"/>
          <p:cNvSpPr/>
          <p:nvPr/>
        </p:nvSpPr>
        <p:spPr>
          <a:xfrm>
            <a:off x="1907704" y="4797152"/>
            <a:ext cx="5491311" cy="1477328"/>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Siegfried Sassoon</a:t>
            </a:r>
          </a:p>
          <a:p>
            <a:pPr algn="ctr"/>
            <a:r>
              <a:rPr 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1886-1967</a:t>
            </a:r>
            <a:endParaRPr lang="en-US"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a:stretch>
            <a:fillRect/>
          </a:stretch>
        </p:blipFill>
        <p:spPr bwMode="auto">
          <a:xfrm>
            <a:off x="2123727" y="0"/>
            <a:ext cx="4923105" cy="6858000"/>
          </a:xfrm>
          <a:prstGeom prst="rect">
            <a:avLst/>
          </a:prstGeom>
          <a:noFill/>
          <a:ln w="9525">
            <a:noFill/>
            <a:miter lim="800000"/>
            <a:headEnd/>
            <a:tailEnd/>
          </a:ln>
        </p:spPr>
      </p:pic>
      <p:sp>
        <p:nvSpPr>
          <p:cNvPr id="3" name="Rectangle 2"/>
          <p:cNvSpPr/>
          <p:nvPr/>
        </p:nvSpPr>
        <p:spPr>
          <a:xfrm>
            <a:off x="539552" y="3933056"/>
            <a:ext cx="8202182" cy="1692771"/>
          </a:xfrm>
          <a:prstGeom prst="rect">
            <a:avLst/>
          </a:prstGeom>
          <a:noFill/>
        </p:spPr>
        <p:txBody>
          <a:bodyPr wrap="none" lIns="91440" tIns="45720" rIns="91440" bIns="45720">
            <a:spAutoFit/>
          </a:bodyPr>
          <a:lstStyle/>
          <a:p>
            <a:pPr algn="ctr"/>
            <a:r>
              <a:rPr lang="en-US"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a:t>
            </a:r>
            <a:r>
              <a:rPr lang="en-US" sz="7200" b="1" baseline="300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nd</a:t>
            </a:r>
            <a:r>
              <a:rPr lang="en-US"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Lt. Wilfred Owen</a:t>
            </a:r>
          </a:p>
          <a:p>
            <a:pPr algn="ctr"/>
            <a:r>
              <a:rPr lang="en-US"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18  Mar 1893 – 4 Nov 1918</a:t>
            </a:r>
            <a:endParaRPr lang="en-US"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2411760" y="0"/>
            <a:ext cx="4156017" cy="6858000"/>
          </a:xfrm>
          <a:prstGeom prst="rect">
            <a:avLst/>
          </a:prstGeom>
          <a:noFill/>
          <a:ln w="9525">
            <a:noFill/>
            <a:miter lim="800000"/>
            <a:headEnd/>
            <a:tailEnd/>
          </a:ln>
        </p:spPr>
      </p:pic>
      <p:sp>
        <p:nvSpPr>
          <p:cNvPr id="3" name="Rectangle 2"/>
          <p:cNvSpPr/>
          <p:nvPr/>
        </p:nvSpPr>
        <p:spPr>
          <a:xfrm>
            <a:off x="212131" y="3789040"/>
            <a:ext cx="8931869" cy="1754326"/>
          </a:xfrm>
          <a:prstGeom prst="rect">
            <a:avLst/>
          </a:prstGeom>
          <a:noFill/>
        </p:spPr>
        <p:txBody>
          <a:bodyPr wrap="none" lIns="91440" tIns="45720" rIns="91440" bIns="45720">
            <a:spAutoFit/>
          </a:bodyPr>
          <a:lstStyle/>
          <a:p>
            <a:pPr algn="ctr"/>
            <a:r>
              <a:rPr lang="en-US" sz="7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Erich Maria Remarque</a:t>
            </a:r>
          </a:p>
          <a:p>
            <a:pPr algn="ctr"/>
            <a:r>
              <a:rPr 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1898 - 1970</a:t>
            </a:r>
            <a:endParaRPr lang="en-US"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755576" y="620688"/>
            <a:ext cx="7776864" cy="5078313"/>
          </a:xfrm>
          <a:prstGeom prst="rect">
            <a:avLst/>
          </a:prstGeom>
          <a:noFill/>
        </p:spPr>
        <p:txBody>
          <a:bodyPr wrap="square" rtlCol="0">
            <a:spAutoFit/>
          </a:bodyPr>
          <a:lstStyle/>
          <a:p>
            <a:r>
              <a:rPr lang="en-CA" sz="3600" dirty="0" smtClean="0">
                <a:solidFill>
                  <a:schemeClr val="bg1"/>
                </a:solidFill>
              </a:rPr>
              <a:t>This book is to be neither an accusation nor a confession, and least of all and adventure, for death is not an adventure to those who stand face to face with it. It will try simply to tell of a generation of men who, even though they may have escaped the shells, were destroyed by the war.</a:t>
            </a:r>
          </a:p>
          <a:p>
            <a:pPr algn="r"/>
            <a:r>
              <a:rPr lang="en-CA" sz="2800" dirty="0" smtClean="0">
                <a:solidFill>
                  <a:schemeClr val="bg1"/>
                </a:solidFill>
              </a:rPr>
              <a:t>E. M. Remarque</a:t>
            </a:r>
            <a:endParaRPr lang="en-CA" sz="2800" dirty="0">
              <a:solidFill>
                <a:schemeClr val="bg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Inspiration – Notes Review</a:t>
            </a:r>
            <a:endParaRPr lang="en-CA" dirty="0"/>
          </a:p>
        </p:txBody>
      </p:sp>
      <p:sp>
        <p:nvSpPr>
          <p:cNvPr id="3" name="Content Placeholder 2"/>
          <p:cNvSpPr>
            <a:spLocks noGrp="1"/>
          </p:cNvSpPr>
          <p:nvPr>
            <p:ph idx="1"/>
          </p:nvPr>
        </p:nvSpPr>
        <p:spPr/>
        <p:txBody>
          <a:bodyPr/>
          <a:lstStyle/>
          <a:p>
            <a:pPr>
              <a:buNone/>
            </a:pPr>
            <a:r>
              <a:rPr lang="en-CA" dirty="0" smtClean="0"/>
              <a:t>McRae, John. </a:t>
            </a:r>
            <a:r>
              <a:rPr lang="en-CA" i="1" dirty="0" smtClean="0"/>
              <a:t>In Flanders Fields</a:t>
            </a:r>
            <a:r>
              <a:rPr lang="en-CA" dirty="0" smtClean="0"/>
              <a:t>. </a:t>
            </a:r>
          </a:p>
          <a:p>
            <a:pPr>
              <a:buNone/>
            </a:pPr>
            <a:endParaRPr lang="en-CA" dirty="0" smtClean="0"/>
          </a:p>
          <a:p>
            <a:pPr>
              <a:buNone/>
            </a:pPr>
            <a:r>
              <a:rPr lang="en-CA" dirty="0" smtClean="0"/>
              <a:t>Sassoon, Siegfried. </a:t>
            </a:r>
            <a:r>
              <a:rPr lang="en-CA" i="1" dirty="0" smtClean="0"/>
              <a:t>Aftermath</a:t>
            </a:r>
            <a:r>
              <a:rPr lang="en-CA" dirty="0" smtClean="0"/>
              <a:t>.</a:t>
            </a:r>
          </a:p>
          <a:p>
            <a:pPr>
              <a:buNone/>
            </a:pPr>
            <a:endParaRPr lang="en-CA" dirty="0" smtClean="0"/>
          </a:p>
          <a:p>
            <a:pPr>
              <a:buNone/>
            </a:pPr>
            <a:r>
              <a:rPr lang="en-CA" dirty="0" smtClean="0"/>
              <a:t>Owen, Wilfred. </a:t>
            </a:r>
            <a:r>
              <a:rPr lang="en-CA" i="1" dirty="0" smtClean="0"/>
              <a:t>Dulce et Decorum Est</a:t>
            </a:r>
            <a:r>
              <a:rPr lang="en-CA" dirty="0" smtClean="0"/>
              <a:t>.</a:t>
            </a:r>
          </a:p>
          <a:p>
            <a:pPr>
              <a:buNone/>
            </a:pPr>
            <a:endParaRPr lang="en-CA" dirty="0" smtClean="0"/>
          </a:p>
          <a:p>
            <a:pPr>
              <a:buNone/>
            </a:pPr>
            <a:r>
              <a:rPr lang="en-CA" dirty="0" smtClean="0"/>
              <a:t>Remarque, Enrich M. </a:t>
            </a:r>
            <a:r>
              <a:rPr lang="en-CA" i="1" dirty="0" smtClean="0"/>
              <a:t>All Quiet on the Western Front</a:t>
            </a:r>
            <a:r>
              <a:rPr lang="en-CA" dirty="0" smtClean="0"/>
              <a:t>. New York: Fawcett Books, 1929. Print.</a:t>
            </a:r>
            <a:endParaRPr lang="en-CA"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a:stretch>
            <a:fillRect/>
          </a:stretch>
        </p:blipFill>
        <p:spPr bwMode="auto">
          <a:xfrm>
            <a:off x="0" y="0"/>
            <a:ext cx="9191134"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a:stretch>
            <a:fillRect/>
          </a:stretch>
        </p:blipFill>
        <p:spPr bwMode="auto">
          <a:xfrm>
            <a:off x="0" y="0"/>
            <a:ext cx="9144000" cy="7036594"/>
          </a:xfrm>
          <a:prstGeom prst="rect">
            <a:avLst/>
          </a:prstGeom>
          <a:noFill/>
          <a:ln w="9525">
            <a:noFill/>
            <a:miter lim="800000"/>
            <a:headEnd/>
            <a:tailEnd/>
          </a:ln>
        </p:spPr>
      </p:pic>
      <p:sp>
        <p:nvSpPr>
          <p:cNvPr id="3" name="Rectangle 2"/>
          <p:cNvSpPr/>
          <p:nvPr/>
        </p:nvSpPr>
        <p:spPr>
          <a:xfrm>
            <a:off x="0" y="476672"/>
            <a:ext cx="8379217" cy="1323439"/>
          </a:xfrm>
          <a:prstGeom prst="rect">
            <a:avLst/>
          </a:prstGeom>
          <a:noFill/>
        </p:spPr>
        <p:txBody>
          <a:bodyPr wrap="none" lIns="91440" tIns="45720" rIns="91440" bIns="45720">
            <a:spAutoFit/>
          </a:bodyPr>
          <a:lstStyle/>
          <a:p>
            <a:pPr algn="ctr"/>
            <a:r>
              <a:rPr lang="en-US" sz="8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“Lest we forget…”</a:t>
            </a:r>
            <a:endParaRPr lang="en-US" sz="8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chor="b">
            <a:noAutofit/>
          </a:bodyPr>
          <a:lstStyle/>
          <a:p>
            <a:r>
              <a:rPr lang="en-CA" sz="6600" dirty="0" smtClean="0"/>
              <a:t>The Outbreak of WWI</a:t>
            </a:r>
            <a:endParaRPr lang="en-CA" sz="6600" dirty="0"/>
          </a:p>
        </p:txBody>
      </p:sp>
      <p:sp>
        <p:nvSpPr>
          <p:cNvPr id="3" name="Subtitle 2"/>
          <p:cNvSpPr>
            <a:spLocks noGrp="1"/>
          </p:cNvSpPr>
          <p:nvPr>
            <p:ph type="subTitle" idx="1"/>
          </p:nvPr>
        </p:nvSpPr>
        <p:spPr/>
        <p:txBody>
          <a:bodyPr/>
          <a:lstStyle/>
          <a:p>
            <a:endParaRPr lang="en-CA"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0268" y="476672"/>
            <a:ext cx="9164268" cy="6021288"/>
          </a:xfrm>
          <a:prstGeom prst="rect">
            <a:avLst/>
          </a:prstGeom>
          <a:noFill/>
          <a:ln w="9525">
            <a:noFill/>
            <a:miter lim="800000"/>
            <a:headEnd/>
            <a:tailEnd/>
          </a:ln>
        </p:spPr>
      </p:pic>
      <p:sp>
        <p:nvSpPr>
          <p:cNvPr id="5" name="TextBox 4"/>
          <p:cNvSpPr txBox="1"/>
          <p:nvPr/>
        </p:nvSpPr>
        <p:spPr>
          <a:xfrm>
            <a:off x="467544" y="980728"/>
            <a:ext cx="5544616" cy="1723549"/>
          </a:xfrm>
          <a:prstGeom prst="rect">
            <a:avLst/>
          </a:prstGeom>
          <a:noFill/>
        </p:spPr>
        <p:txBody>
          <a:bodyPr wrap="square" rtlCol="0">
            <a:spAutoFit/>
          </a:bodyPr>
          <a:lstStyle/>
          <a:p>
            <a:r>
              <a:rPr lang="en-CA" sz="4400" b="1" dirty="0" smtClean="0">
                <a:solidFill>
                  <a:schemeClr val="accent5"/>
                </a:solidFill>
              </a:rPr>
              <a:t>The British “Dreadnought”</a:t>
            </a:r>
          </a:p>
          <a:p>
            <a:endParaRPr lang="en-CA"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1340768"/>
            <a:ext cx="9144000" cy="5009584"/>
          </a:xfrm>
          <a:prstGeom prst="rect">
            <a:avLst/>
          </a:prstGeom>
          <a:noFill/>
          <a:ln w="9525">
            <a:noFill/>
            <a:miter lim="800000"/>
            <a:headEnd/>
            <a:tailEnd/>
          </a:ln>
        </p:spPr>
      </p:pic>
      <p:sp>
        <p:nvSpPr>
          <p:cNvPr id="3" name="Rectangle 2"/>
          <p:cNvSpPr/>
          <p:nvPr/>
        </p:nvSpPr>
        <p:spPr>
          <a:xfrm>
            <a:off x="251520" y="1484784"/>
            <a:ext cx="3926076"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Mobilization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683568" y="404664"/>
            <a:ext cx="7596336" cy="6083122"/>
          </a:xfrm>
          <a:prstGeom prst="rect">
            <a:avLst/>
          </a:prstGeom>
          <a:noFill/>
          <a:ln w="9525">
            <a:noFill/>
            <a:miter lim="800000"/>
            <a:headEnd/>
            <a:tailEnd/>
          </a:ln>
        </p:spPr>
      </p:pic>
      <p:sp>
        <p:nvSpPr>
          <p:cNvPr id="3" name="Rectangle 2"/>
          <p:cNvSpPr/>
          <p:nvPr/>
        </p:nvSpPr>
        <p:spPr>
          <a:xfrm>
            <a:off x="755576" y="5373216"/>
            <a:ext cx="7385548"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Modern Communication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cstate="print"/>
          <a:srcRect/>
          <a:stretch>
            <a:fillRect/>
          </a:stretch>
        </p:blipFill>
        <p:spPr bwMode="auto">
          <a:xfrm>
            <a:off x="251520" y="908720"/>
            <a:ext cx="8640960" cy="5625949"/>
          </a:xfrm>
          <a:prstGeom prst="rect">
            <a:avLst/>
          </a:prstGeom>
          <a:noFill/>
          <a:ln w="9525">
            <a:noFill/>
            <a:miter lim="800000"/>
            <a:headEnd/>
            <a:tailEnd/>
          </a:ln>
        </p:spPr>
      </p:pic>
      <p:sp>
        <p:nvSpPr>
          <p:cNvPr id="4" name="Rectangle 3"/>
          <p:cNvSpPr/>
          <p:nvPr/>
        </p:nvSpPr>
        <p:spPr>
          <a:xfrm>
            <a:off x="2483768" y="0"/>
            <a:ext cx="3786614"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Alliances???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130</TotalTime>
  <Words>568</Words>
  <Application>Microsoft Office PowerPoint</Application>
  <PresentationFormat>On-screen Show (4:3)</PresentationFormat>
  <Paragraphs>89</Paragraphs>
  <Slides>49</Slides>
  <Notes>0</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Module</vt:lpstr>
      <vt:lpstr>November 11th Veterans Day</vt:lpstr>
      <vt:lpstr>Slide 2</vt:lpstr>
      <vt:lpstr>Slide 3</vt:lpstr>
      <vt:lpstr>Slide 4</vt:lpstr>
      <vt:lpstr>The Outbreak of WWI</vt:lpstr>
      <vt:lpstr>Slide 6</vt:lpstr>
      <vt:lpstr>Slide 7</vt:lpstr>
      <vt:lpstr>Slide 8</vt:lpstr>
      <vt:lpstr>Slide 9</vt:lpstr>
      <vt:lpstr>Slide 10</vt:lpstr>
      <vt:lpstr>Slide 11</vt:lpstr>
      <vt:lpstr>Slide 12</vt:lpstr>
      <vt:lpstr>Outbreak – Notes Review</vt:lpstr>
      <vt:lpstr>The “Great” War...</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The “Great” War – Notes Review</vt:lpstr>
      <vt:lpstr>The War to End All Wars...</vt:lpstr>
      <vt:lpstr>Slide 35</vt:lpstr>
      <vt:lpstr>Slide 36</vt:lpstr>
      <vt:lpstr>Slide 37</vt:lpstr>
      <vt:lpstr>Slide 38</vt:lpstr>
      <vt:lpstr>Slide 39</vt:lpstr>
      <vt:lpstr>The War to End All Wars – Notes Review</vt:lpstr>
      <vt:lpstr>Inspiration?</vt:lpstr>
      <vt:lpstr>Slide 42</vt:lpstr>
      <vt:lpstr>Slide 43</vt:lpstr>
      <vt:lpstr>Slide 44</vt:lpstr>
      <vt:lpstr>Slide 45</vt:lpstr>
      <vt:lpstr>Slide 46</vt:lpstr>
      <vt:lpstr>Inspiration – Notes Review</vt:lpstr>
      <vt:lpstr>Slide 48</vt:lpstr>
      <vt:lpstr>Slide 49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Remembrance Day</dc:title>
  <dc:creator>Ted Wilson</dc:creator>
  <cp:lastModifiedBy>Ted Wilson</cp:lastModifiedBy>
  <cp:revision>14</cp:revision>
  <dcterms:created xsi:type="dcterms:W3CDTF">2011-11-01T02:13:42Z</dcterms:created>
  <dcterms:modified xsi:type="dcterms:W3CDTF">2011-11-01T04:24:36Z</dcterms:modified>
</cp:coreProperties>
</file>